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2"/>
    <p:restoredTop sz="94627"/>
  </p:normalViewPr>
  <p:slideViewPr>
    <p:cSldViewPr snapToGrid="0">
      <p:cViewPr varScale="1">
        <p:scale>
          <a:sx n="110" d="100"/>
          <a:sy n="110" d="100"/>
        </p:scale>
        <p:origin x="8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1AC1A6-617B-820F-01DA-75341948D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F90666-F119-3858-1287-D6075B2DF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E5E970-47DA-DC23-B1B2-6B6717090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3218-AE3F-9B43-ADEC-A8B286451AA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9038DF-DF9C-BD51-38A6-8F99FE4C8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89DA77-127B-C06B-8030-A7D9D4871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8698-917A-664D-8863-7987CA82E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61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FD90A2-4712-8862-5532-80B9DB9C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5F0FDB-F871-9F6B-524B-248D9676F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70880E-29F1-4271-D3E4-74465ECDA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3218-AE3F-9B43-ADEC-A8B286451AA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C6984F-F278-A515-D567-DEA11045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341F62-32D6-B558-C35D-D5557123D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8698-917A-664D-8863-7987CA82E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75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52B23F8-93E7-D634-9E8C-FD816006F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76FC26-38B7-CB7D-6A54-2AAB53C7B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BB9247-BCCB-1738-9962-797F9BC0F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3218-AE3F-9B43-ADEC-A8B286451AA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6F2456-5F82-D8A8-4E88-5ED7260CC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28C58B-8869-2B74-3B8A-2CF6F0A50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8698-917A-664D-8863-7987CA82E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62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8B9FEF-9FAF-D5CA-1485-A9E0EABF2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975B65-0472-89C6-5DCF-764F78EBE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AA8B36-A2A1-F351-DA1C-A4511D6D3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3218-AE3F-9B43-ADEC-A8B286451AA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1BAB68-C80E-3AC2-0F3B-BD060C87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B90865-8138-781B-8EB7-E5DB82C6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8698-917A-664D-8863-7987CA82E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92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8944A6-CC2B-84FC-2FCE-097B8C857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6009B1-D66A-6C03-FEAE-70D6FA7DF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D75BC5-3FE5-E30F-DB8E-39C325249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3218-AE3F-9B43-ADEC-A8B286451AA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87B748-5A9D-B365-C664-93FB49B22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7B751A-705F-7215-17F8-7F38AFC1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8698-917A-664D-8863-7987CA82E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86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17D764-91E6-77EA-E4B8-BA130F87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31306-B4CB-671A-2F08-73CF14629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D6B5B52-1D29-CD5C-1A5C-CCB971F0B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D10991-0A74-FA47-2E24-07C7B65E1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3218-AE3F-9B43-ADEC-A8B286451AA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ACD5FD-BA39-6C75-4C2E-6174038B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C69DD6-8F8B-136E-1C47-F29FC9B6B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8698-917A-664D-8863-7987CA82E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89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A96ED3-4B06-EB06-A6BB-70F42227D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3838A7-2B4B-29F7-83DA-639DD5CBF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273452-473E-7DC4-6233-AE42F5FDC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14C9871-2B26-33D6-E241-7FF3028E9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474C491-7294-3AAD-4D28-A284562A6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1FBC167-70F0-0B86-EE7F-89974DA18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3218-AE3F-9B43-ADEC-A8B286451AA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9B04CA7-5D59-66EA-AF92-6E5E901E3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C150DF3-74BA-A078-73AB-4B40C5ED2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8698-917A-664D-8863-7987CA82E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1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4D74D-983B-42B7-5A3F-F86FB2A0D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5C0DAC3-1A2A-5C16-0F9E-938931271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3218-AE3F-9B43-ADEC-A8B286451AA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68532A-D3A9-650B-1094-A6154AD67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A9F491B-AE93-894A-FCFF-FD8DB119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8698-917A-664D-8863-7987CA82E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85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4B4E689-04FF-FD0F-5076-452B20039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3218-AE3F-9B43-ADEC-A8B286451AA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64D379B-4850-7C1B-94B2-31B5CB0F6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800121-7886-0353-FEA6-46C94D8BB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8698-917A-664D-8863-7987CA82E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28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23221-9B3E-BD44-853E-A37932C7E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000DA5-60FB-AC57-EEA9-24640B12F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4872A51-FD9E-9531-8250-679EB7968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8E6535-FED3-BB3C-3825-209FDF47C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3218-AE3F-9B43-ADEC-A8B286451AA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FE52C3-047D-0E3A-6B9E-C5879A45D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7C216C-A078-EF55-D0CA-C13001A5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8698-917A-664D-8863-7987CA82E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76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AAFE0-6F83-D157-A539-940E814D0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0B4C057-14C6-C45D-4F83-EC40B3B8E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FAC2E4-98C3-A2D7-3DD4-98730846F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813083-5F7D-2CA7-F6F7-5D8641FC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3218-AE3F-9B43-ADEC-A8B286451AA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368747-743D-EF73-35BE-564F41C3B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46B21C-E951-392E-BCF6-0A7387631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8698-917A-664D-8863-7987CA82E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95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E1CDCE7-861F-DC65-46B2-846E9CB89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844ACC-1756-9A65-B3D6-9FC7A1EB3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3BA128-9A5B-8404-65B3-E3B6C472E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73218-AE3F-9B43-ADEC-A8B286451AA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E22052-F085-6F89-66A8-40D6C2083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EA5F69-8EDC-5195-174A-E666D09C0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38698-917A-664D-8863-7987CA82E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06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D2977EDA-5E2C-855D-19EC-2234F174B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32280"/>
              </p:ext>
            </p:extLst>
          </p:nvPr>
        </p:nvGraphicFramePr>
        <p:xfrm>
          <a:off x="2260595" y="124745"/>
          <a:ext cx="7670800" cy="122583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7670800">
                  <a:extLst>
                    <a:ext uri="{9D8B030D-6E8A-4147-A177-3AD203B41FA5}">
                      <a16:colId xmlns:a16="http://schemas.microsoft.com/office/drawing/2014/main" val="2900391932"/>
                    </a:ext>
                  </a:extLst>
                </a:gridCol>
              </a:tblGrid>
              <a:tr h="4464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>
                          <a:ln w="3175">
                            <a:solidFill>
                              <a:schemeClr val="tx1"/>
                            </a:solidFill>
                          </a:ln>
                          <a:latin typeface="Toppan Bunkyu Midashi Gothic Ex" panose="020B0900000000000000" pitchFamily="34" charset="-128"/>
                          <a:ea typeface="Toppan Bunkyu Midashi Gothic Ex" panose="020B0900000000000000" pitchFamily="34" charset="-128"/>
                        </a:rPr>
                        <a:t>入　会　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593379"/>
                  </a:ext>
                </a:extLst>
              </a:tr>
              <a:tr h="6467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Toppan Bunkyu Midashi Gothic Ex" panose="020B0900000000000000" pitchFamily="34" charset="-128"/>
                          <a:ea typeface="Toppan Bunkyu Midashi Gothic Ex" panose="020B0900000000000000" pitchFamily="34" charset="-128"/>
                        </a:rPr>
                        <a:t>¥100,000</a:t>
                      </a:r>
                      <a:endParaRPr kumimoji="1" lang="ja-JP" altLang="en-US" sz="3600" b="1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Toppan Bunkyu Midashi Gothic Ex" panose="020B0900000000000000" pitchFamily="34" charset="-128"/>
                        <a:ea typeface="Toppan Bunkyu Midashi Gothic Ex" panose="020B0900000000000000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30009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DDCE355-6D72-B752-E2FB-147E77B7C008}"/>
              </a:ext>
            </a:extLst>
          </p:cNvPr>
          <p:cNvSpPr txBox="1"/>
          <p:nvPr/>
        </p:nvSpPr>
        <p:spPr>
          <a:xfrm>
            <a:off x="8172535" y="1062729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※</a:t>
            </a:r>
            <a:r>
              <a:rPr lang="ja-JP" altLang="en-US" sz="1600"/>
              <a:t>初回登録時のみ</a:t>
            </a:r>
            <a:endParaRPr kumimoji="1" lang="ja-JP" altLang="en-US" sz="1600"/>
          </a:p>
        </p:txBody>
      </p:sp>
      <p:sp>
        <p:nvSpPr>
          <p:cNvPr id="10" name="下矢印 9">
            <a:extLst>
              <a:ext uri="{FF2B5EF4-FFF2-40B4-BE49-F238E27FC236}">
                <a16:creationId xmlns:a16="http://schemas.microsoft.com/office/drawing/2014/main" id="{70BDC83E-C99A-7D7E-4248-EB0C87B97507}"/>
              </a:ext>
            </a:extLst>
          </p:cNvPr>
          <p:cNvSpPr/>
          <p:nvPr/>
        </p:nvSpPr>
        <p:spPr>
          <a:xfrm>
            <a:off x="3035622" y="1794795"/>
            <a:ext cx="300245" cy="40614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596B87A-2750-860B-B526-7D187ECEA640}"/>
              </a:ext>
            </a:extLst>
          </p:cNvPr>
          <p:cNvSpPr txBox="1"/>
          <p:nvPr/>
        </p:nvSpPr>
        <p:spPr>
          <a:xfrm>
            <a:off x="1688378" y="1424370"/>
            <a:ext cx="299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n w="3175">
                  <a:noFill/>
                </a:ln>
                <a:latin typeface="Meiryo" panose="020B0604030504040204" pitchFamily="34" charset="-128"/>
                <a:ea typeface="Meiryo" panose="020B0604030504040204" pitchFamily="34" charset="-128"/>
              </a:rPr>
              <a:t>利用者登録人数 </a:t>
            </a:r>
            <a:r>
              <a:rPr lang="en-US" altLang="ja-JP" sz="2000" dirty="0">
                <a:ln w="3175">
                  <a:noFill/>
                </a:ln>
                <a:latin typeface="Meiryo" panose="020B0604030504040204" pitchFamily="34" charset="-128"/>
                <a:ea typeface="Meiryo" panose="020B0604030504040204" pitchFamily="34" charset="-128"/>
              </a:rPr>
              <a:t>9</a:t>
            </a:r>
            <a:r>
              <a:rPr lang="ja-JP" altLang="en-US" sz="2000">
                <a:ln w="3175">
                  <a:noFill/>
                </a:ln>
                <a:latin typeface="Meiryo" panose="020B0604030504040204" pitchFamily="34" charset="-128"/>
                <a:ea typeface="Meiryo" panose="020B0604030504040204" pitchFamily="34" charset="-128"/>
              </a:rPr>
              <a:t>名以下</a:t>
            </a:r>
            <a:endParaRPr kumimoji="1" lang="ja-JP" altLang="en-US" sz="2000">
              <a:ln w="3175">
                <a:noFill/>
              </a:ln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6EF3C75-6568-30FB-EE14-5AC661F38833}"/>
              </a:ext>
            </a:extLst>
          </p:cNvPr>
          <p:cNvSpPr txBox="1"/>
          <p:nvPr/>
        </p:nvSpPr>
        <p:spPr>
          <a:xfrm>
            <a:off x="7508893" y="1428218"/>
            <a:ext cx="3153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n w="3175">
                  <a:noFill/>
                </a:ln>
                <a:latin typeface="Meiryo" panose="020B0604030504040204" pitchFamily="34" charset="-128"/>
                <a:ea typeface="Meiryo" panose="020B0604030504040204" pitchFamily="34" charset="-128"/>
              </a:rPr>
              <a:t>利用者登録人数 </a:t>
            </a:r>
            <a:r>
              <a:rPr lang="en-US" altLang="ja-JP" sz="2000" dirty="0">
                <a:ln w="3175">
                  <a:noFill/>
                </a:ln>
                <a:latin typeface="Meiryo" panose="020B0604030504040204" pitchFamily="34" charset="-128"/>
                <a:ea typeface="Meiryo" panose="020B0604030504040204" pitchFamily="34" charset="-128"/>
              </a:rPr>
              <a:t>10</a:t>
            </a:r>
            <a:r>
              <a:rPr lang="ja-JP" altLang="en-US" sz="2000">
                <a:ln w="3175">
                  <a:noFill/>
                </a:ln>
                <a:latin typeface="Meiryo" panose="020B0604030504040204" pitchFamily="34" charset="-128"/>
                <a:ea typeface="Meiryo" panose="020B0604030504040204" pitchFamily="34" charset="-128"/>
              </a:rPr>
              <a:t>名以上</a:t>
            </a:r>
            <a:endParaRPr kumimoji="1" lang="ja-JP" altLang="en-US" sz="2000">
              <a:ln w="3175">
                <a:noFill/>
              </a:ln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DC5A01AA-9627-51EF-90C1-B8FABC7F5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181056"/>
              </p:ext>
            </p:extLst>
          </p:nvPr>
        </p:nvGraphicFramePr>
        <p:xfrm>
          <a:off x="554733" y="2216905"/>
          <a:ext cx="11082525" cy="451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5290">
                  <a:extLst>
                    <a:ext uri="{9D8B030D-6E8A-4147-A177-3AD203B41FA5}">
                      <a16:colId xmlns:a16="http://schemas.microsoft.com/office/drawing/2014/main" val="626841382"/>
                    </a:ext>
                  </a:extLst>
                </a:gridCol>
                <a:gridCol w="2139424">
                  <a:extLst>
                    <a:ext uri="{9D8B030D-6E8A-4147-A177-3AD203B41FA5}">
                      <a16:colId xmlns:a16="http://schemas.microsoft.com/office/drawing/2014/main" val="2724815194"/>
                    </a:ext>
                  </a:extLst>
                </a:gridCol>
                <a:gridCol w="1721191">
                  <a:extLst>
                    <a:ext uri="{9D8B030D-6E8A-4147-A177-3AD203B41FA5}">
                      <a16:colId xmlns:a16="http://schemas.microsoft.com/office/drawing/2014/main" val="2579069084"/>
                    </a:ext>
                  </a:extLst>
                </a:gridCol>
                <a:gridCol w="1736620">
                  <a:extLst>
                    <a:ext uri="{9D8B030D-6E8A-4147-A177-3AD203B41FA5}">
                      <a16:colId xmlns:a16="http://schemas.microsoft.com/office/drawing/2014/main" val="2171592209"/>
                    </a:ext>
                  </a:extLst>
                </a:gridCol>
              </a:tblGrid>
              <a:tr h="4929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latin typeface="Toppan Bunkyu Midashi Gothic Extrabold" panose="020B0900000000000000" pitchFamily="34" charset="-128"/>
                          <a:ea typeface="Toppan Bunkyu Midashi Gothic Extrabold" panose="020B0900000000000000" pitchFamily="34" charset="-128"/>
                        </a:rPr>
                        <a:t>月額制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40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latin typeface="Toppan Bunkyu Midashi Gothic Extrabold" panose="020B0900000000000000" pitchFamily="34" charset="-128"/>
                          <a:ea typeface="Toppan Bunkyu Midashi Gothic Extrabold" panose="020B0900000000000000" pitchFamily="34" charset="-128"/>
                        </a:rPr>
                        <a:t>チケット制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14658"/>
                  </a:ext>
                </a:extLst>
              </a:tr>
              <a:tr h="346408">
                <a:tc rowSpan="11"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¥50,000</a:t>
                      </a:r>
                      <a:endParaRPr kumimoji="1" lang="ja-JP" altLang="en-US" sz="320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Toppan Bunkyu Midashi Gothic Extrabold" panose="020B0900000000000000" pitchFamily="34" charset="-128"/>
                          <a:ea typeface="Toppan Bunkyu Midashi Gothic Extrabold" panose="020B0900000000000000" pitchFamily="34" charset="-128"/>
                        </a:rPr>
                        <a:t>枚数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Toppan Bunkyu Midashi Gothic Extrabold" panose="020B0900000000000000" pitchFamily="34" charset="-128"/>
                          <a:ea typeface="Toppan Bunkyu Midashi Gothic Extrabold" panose="020B0900000000000000" pitchFamily="34" charset="-128"/>
                        </a:rPr>
                        <a:t>単価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Toppan Bunkyu Midashi Gothic Extrabold" panose="020B0900000000000000" pitchFamily="34" charset="-128"/>
                          <a:ea typeface="Toppan Bunkyu Midashi Gothic Extrabold" panose="020B0900000000000000" pitchFamily="34" charset="-128"/>
                        </a:rPr>
                        <a:t>金額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669422"/>
                  </a:ext>
                </a:extLst>
              </a:tr>
              <a:tr h="346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¥1,000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¥100,000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574265688"/>
                  </a:ext>
                </a:extLst>
              </a:tr>
              <a:tr h="346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200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¥980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¥196,000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158576768"/>
                  </a:ext>
                </a:extLst>
              </a:tr>
              <a:tr h="346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300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¥960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¥288,000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39718539"/>
                  </a:ext>
                </a:extLst>
              </a:tr>
              <a:tr h="346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¥940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¥376,000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951552641"/>
                  </a:ext>
                </a:extLst>
              </a:tr>
              <a:tr h="346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¥920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¥460,000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688570608"/>
                  </a:ext>
                </a:extLst>
              </a:tr>
              <a:tr h="346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¥900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¥540,000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349041913"/>
                  </a:ext>
                </a:extLst>
              </a:tr>
              <a:tr h="346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700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¥880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¥616,000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246011519"/>
                  </a:ext>
                </a:extLst>
              </a:tr>
              <a:tr h="346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800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¥860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¥688,000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415359010"/>
                  </a:ext>
                </a:extLst>
              </a:tr>
              <a:tr h="346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900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¥840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¥756,000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030239715"/>
                  </a:ext>
                </a:extLst>
              </a:tr>
              <a:tr h="346408">
                <a:tc v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1000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¥820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¥820,000</a:t>
                      </a:r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0407596"/>
                  </a:ext>
                </a:extLst>
              </a:tr>
            </a:tbl>
          </a:graphicData>
        </a:graphic>
      </p:graphicFrame>
      <p:sp>
        <p:nvSpPr>
          <p:cNvPr id="3" name="下矢印 2">
            <a:extLst>
              <a:ext uri="{FF2B5EF4-FFF2-40B4-BE49-F238E27FC236}">
                <a16:creationId xmlns:a16="http://schemas.microsoft.com/office/drawing/2014/main" id="{8501BEDE-8130-BE9A-0D6E-EAE1367E4A69}"/>
              </a:ext>
            </a:extLst>
          </p:cNvPr>
          <p:cNvSpPr/>
          <p:nvPr/>
        </p:nvSpPr>
        <p:spPr>
          <a:xfrm>
            <a:off x="8988297" y="1794795"/>
            <a:ext cx="300245" cy="40614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9124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79</Words>
  <Application>Microsoft Macintosh PowerPoint</Application>
  <PresentationFormat>ワイド画面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Toppan Bunkyu Midashi Gothic Ex</vt:lpstr>
      <vt:lpstr>Toppan Bunkyu Midashi Gothic Extrabold</vt:lpstr>
      <vt:lpstr>Meiryo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前川 宏治</dc:creator>
  <cp:lastModifiedBy>前川 宏治</cp:lastModifiedBy>
  <cp:revision>6</cp:revision>
  <cp:lastPrinted>2024-03-25T05:40:32Z</cp:lastPrinted>
  <dcterms:created xsi:type="dcterms:W3CDTF">2024-03-23T00:35:46Z</dcterms:created>
  <dcterms:modified xsi:type="dcterms:W3CDTF">2024-03-25T05:40:34Z</dcterms:modified>
</cp:coreProperties>
</file>